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12192000"/>
  <p:embeddedFontLst>
    <p:embeddedFont>
      <p:font typeface="MiSans" panose="02010600030101010101" charset="-122"/>
      <p:regular r:id="rId16"/>
    </p:embeddedFont>
    <p:embeddedFont>
      <p:font typeface="等线" panose="02010600030101010101" pitchFamily="2" charset="-122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9" d="100"/>
          <a:sy n="109" d="100"/>
        </p:scale>
        <p:origin x="10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5353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8255" y="-635"/>
            <a:ext cx="6036945" cy="6858000"/>
          </a:xfrm>
          <a:prstGeom prst="roundRect">
            <a:avLst>
              <a:gd name="adj" fmla="val 0"/>
            </a:avLst>
          </a:prstGeom>
          <a:solidFill>
            <a:srgbClr val="EEA215"/>
          </a:solidFill>
          <a:ln/>
        </p:spPr>
      </p:sp>
      <p:sp>
        <p:nvSpPr>
          <p:cNvPr id="3" name="Text 1"/>
          <p:cNvSpPr/>
          <p:nvPr/>
        </p:nvSpPr>
        <p:spPr>
          <a:xfrm>
            <a:off x="-8255" y="-635"/>
            <a:ext cx="6036945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81355" y="2005330"/>
            <a:ext cx="4821555" cy="2847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学生管理系统</a:t>
            </a:r>
            <a:endParaRPr lang="en-US" sz="1600" dirty="0"/>
          </a:p>
        </p:txBody>
      </p:sp>
      <p:pic>
        <p:nvPicPr>
          <p:cNvPr id="5" name="Image 0" descr="https://test-kimi-img.moonshot.cn/pub/slides/slides_tmpl/image/25-05-30-10:49:23-d0shpcs75iks832je49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690" y="116205"/>
            <a:ext cx="6006465" cy="6442710"/>
          </a:xfrm>
          <a:prstGeom prst="rect">
            <a:avLst/>
          </a:prstGeom>
        </p:spPr>
      </p:pic>
      <p:pic>
        <p:nvPicPr>
          <p:cNvPr id="6" name="Image 1" descr="https://test-kimi-img.moonshot.cn/pub/slides/slides_tmpl/image/25-05-30-10:49:23-d0shpcs75iks832je4b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75" y="805815"/>
            <a:ext cx="1442720" cy="38290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1417" y="3968190"/>
            <a:ext cx="2079624" cy="557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汇报人：罗晨东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681417" y="4406900"/>
            <a:ext cx="2800700" cy="51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汇报日期：2025年6月18日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0800000">
            <a:off x="-87508" y="-123062"/>
            <a:ext cx="8397240" cy="6858635"/>
          </a:xfrm>
          <a:prstGeom prst="roundRect">
            <a:avLst>
              <a:gd name="adj" fmla="val 0"/>
            </a:avLst>
          </a:prstGeom>
          <a:solidFill>
            <a:srgbClr val="BDF613">
              <a:alpha val="5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887730" y="478155"/>
            <a:ext cx="4473575" cy="1307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系统演示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70585" y="1664652"/>
            <a:ext cx="4005580" cy="859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9F70FD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演示准备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69950" y="4142739"/>
            <a:ext cx="4006215" cy="859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9F70FD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演示流程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89633" y="2332989"/>
            <a:ext cx="3862073" cy="2980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确保 Python 环境配置正确，代码可立即运行。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89633" y="4763770"/>
            <a:ext cx="3832228" cy="11926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演示流程包括：运行应用程序展示主界面，添加 2-3 名新学生，查看所有学生，查找一个存在的学生和不存在的学生，删除一个学生并展示确认提示，展示各种错误提示。</a:t>
            </a:r>
            <a:endParaRPr lang="en-US" sz="1600" dirty="0"/>
          </a:p>
        </p:txBody>
      </p:sp>
      <p:pic>
        <p:nvPicPr>
          <p:cNvPr id="8" name="Image 0" descr="https://kimi-img.moonshot.cn/pub/slides/25-06-17-21:50:28-d18n597aa0v90fmfu19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7876" y="1950024"/>
            <a:ext cx="3581035" cy="2712465"/>
          </a:xfrm>
          <a:prstGeom prst="rect">
            <a:avLst/>
          </a:prstGeom>
        </p:spPr>
      </p:pic>
      <p:pic>
        <p:nvPicPr>
          <p:cNvPr id="9" name="Image 1" descr="https://kimi-img.moonshot.cn/pub/slides/25-06-17-21:51:01-d18n5hb1cvf74si332f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4109" y="684757"/>
            <a:ext cx="2087268" cy="2365118"/>
          </a:xfrm>
          <a:prstGeom prst="rect">
            <a:avLst/>
          </a:prstGeom>
        </p:spPr>
      </p:pic>
      <p:pic>
        <p:nvPicPr>
          <p:cNvPr id="10" name="Image 2" descr="https://kimi-img.moonshot.cn/pub/slides/25-06-17-21:51:29-d18n5oahra0f7gr1s2o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8608" y="684757"/>
            <a:ext cx="2329473" cy="2338942"/>
          </a:xfrm>
          <a:prstGeom prst="rect">
            <a:avLst/>
          </a:prstGeom>
        </p:spPr>
      </p:pic>
      <p:pic>
        <p:nvPicPr>
          <p:cNvPr id="11" name="Image 3" descr="https://kimi-img.moonshot.cn/pub/slides/25-06-17-21:51:58-d18n5vlbf303e476c71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2084" y="3306256"/>
            <a:ext cx="2291585" cy="1704617"/>
          </a:xfrm>
          <a:prstGeom prst="rect">
            <a:avLst/>
          </a:prstGeom>
        </p:spPr>
      </p:pic>
      <p:pic>
        <p:nvPicPr>
          <p:cNvPr id="12" name="Image 4" descr="https://kimi-img.moonshot.cn/pub/slides/25-06-17-21:52:20-d18n6531cvf74si336i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44128" y="4317554"/>
            <a:ext cx="1764266" cy="2085041"/>
          </a:xfrm>
          <a:prstGeom prst="rect">
            <a:avLst/>
          </a:prstGeom>
        </p:spPr>
      </p:pic>
      <p:pic>
        <p:nvPicPr>
          <p:cNvPr id="13" name="Image 5" descr="https://kimi-img.moonshot.cn/pub/slides/25-06-17-21:52:58-d18n6ej1cvf74si3380g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43503" y="4142739"/>
            <a:ext cx="2385099" cy="177457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224645" y="3373120"/>
            <a:ext cx="4029075" cy="4029075"/>
          </a:xfrm>
          <a:prstGeom prst="ellipse">
            <a:avLst/>
          </a:prstGeom>
          <a:solidFill>
            <a:srgbClr val="FFFFFF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9224645" y="3373120"/>
            <a:ext cx="4029075" cy="4029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6200000">
            <a:off x="7044690" y="425450"/>
            <a:ext cx="1484630" cy="1036764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F70FD"/>
          </a:solidFill>
          <a:ln w="25400">
            <a:solidFill>
              <a:srgbClr val="BDF61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 rot="16200000">
            <a:off x="7044690" y="425450"/>
            <a:ext cx="1484630" cy="103676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16200000">
            <a:off x="4777105" y="-3001645"/>
            <a:ext cx="1484630" cy="1036764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F70FD"/>
          </a:solidFill>
          <a:ln w="25400">
            <a:solidFill>
              <a:srgbClr val="BDF61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 rot="16200000">
            <a:off x="4777105" y="-3001645"/>
            <a:ext cx="1484630" cy="103676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16200000">
            <a:off x="5709920" y="-1296035"/>
            <a:ext cx="1484630" cy="1036764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7941F"/>
          </a:solidFill>
          <a:ln w="25400">
            <a:solidFill>
              <a:srgbClr val="BDF61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 rot="16200000">
            <a:off x="5709920" y="-1296035"/>
            <a:ext cx="1484630" cy="103676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751938" y="3559536"/>
            <a:ext cx="637958" cy="637956"/>
          </a:xfrm>
          <a:prstGeom prst="ellipse">
            <a:avLst/>
          </a:prstGeom>
          <a:solidFill>
            <a:srgbClr val="9F70FD"/>
          </a:solidFill>
          <a:ln/>
        </p:spPr>
      </p:sp>
      <p:sp>
        <p:nvSpPr>
          <p:cNvPr id="11" name="Text 9"/>
          <p:cNvSpPr/>
          <p:nvPr/>
        </p:nvSpPr>
        <p:spPr>
          <a:xfrm>
            <a:off x="1751938" y="3559536"/>
            <a:ext cx="637958" cy="6379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84198" y="1904091"/>
            <a:ext cx="637958" cy="637956"/>
          </a:xfrm>
          <a:prstGeom prst="ellipse">
            <a:avLst/>
          </a:prstGeom>
          <a:solidFill>
            <a:srgbClr val="EEA215"/>
          </a:solidFill>
          <a:ln/>
        </p:spPr>
      </p:sp>
      <p:sp>
        <p:nvSpPr>
          <p:cNvPr id="13" name="Text 11"/>
          <p:cNvSpPr/>
          <p:nvPr/>
        </p:nvSpPr>
        <p:spPr>
          <a:xfrm>
            <a:off x="784198" y="1904091"/>
            <a:ext cx="637958" cy="6379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071468" y="5338806"/>
            <a:ext cx="637958" cy="637956"/>
          </a:xfrm>
          <a:prstGeom prst="ellipse">
            <a:avLst/>
          </a:prstGeom>
          <a:solidFill>
            <a:srgbClr val="EEA215"/>
          </a:solidFill>
          <a:ln/>
        </p:spPr>
      </p:sp>
      <p:sp>
        <p:nvSpPr>
          <p:cNvPr id="15" name="Text 13"/>
          <p:cNvSpPr/>
          <p:nvPr/>
        </p:nvSpPr>
        <p:spPr>
          <a:xfrm>
            <a:off x="3071468" y="5338806"/>
            <a:ext cx="637958" cy="6379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84199" y="2075110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784199" y="2075110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725064" y="3730950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1725064" y="3730950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057900" y="5527017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3057900" y="5527017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598929" y="1485900"/>
            <a:ext cx="6062663" cy="4854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数据持久化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599565" y="1840230"/>
            <a:ext cx="7646670" cy="94996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599565" y="1840230"/>
            <a:ext cx="7646670" cy="9499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将学生数据保存至文件（如 JSON、CSV）或 SQLite 数据库，确保程序关闭后数据不丢失。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2484119" y="3249930"/>
            <a:ext cx="6420037" cy="4810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修改学生信息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484755" y="3604260"/>
            <a:ext cx="7646670" cy="92519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2484755" y="3604260"/>
            <a:ext cx="7646670" cy="9251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增加编辑现有学生详细信息的功能，满足用户对数据更新的需求。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3989070" y="4953000"/>
            <a:ext cx="6431914" cy="4651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高级查询功能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989705" y="5307330"/>
            <a:ext cx="7646670" cy="92519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3989705" y="5307330"/>
            <a:ext cx="7646670" cy="9251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支持根据姓名、年龄、年级进行模糊搜索或组合查询，提高查询灵活性。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84835" y="521335"/>
            <a:ext cx="7076758" cy="991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dirty="0">
                <a:solidFill>
                  <a:srgbClr val="842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未来展望</a:t>
            </a:r>
            <a:endParaRPr lang="en-US" sz="1600" dirty="0"/>
          </a:p>
        </p:txBody>
      </p:sp>
      <p:pic>
        <p:nvPicPr>
          <p:cNvPr id="32" name="Image 0" descr="https://test-kimi-img.moonshot.cn/pub/slides/slides_tmpl/image/25-05-30-10:49:23-d0shpcs75iks832je4a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4410" y="553085"/>
            <a:ext cx="1679575" cy="4457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9:48-d0shpj475iks832je4lg.png"/>
          <p:cNvPicPr>
            <a:picLocks noChangeAspect="1"/>
          </p:cNvPicPr>
          <p:nvPr/>
        </p:nvPicPr>
        <p:blipFill>
          <a:blip r:embed="rId3">
            <a:alphaModFix amt="40000"/>
          </a:blip>
          <a:srcRect l="56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16200000">
            <a:off x="8825230" y="-1892300"/>
            <a:ext cx="2173605" cy="950341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EA215"/>
          </a:solidFill>
          <a:ln w="25400">
            <a:solidFill>
              <a:srgbClr val="BDF613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 rot="16200000">
            <a:off x="8825230" y="-1892300"/>
            <a:ext cx="2173605" cy="95034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95325" y="1026160"/>
            <a:ext cx="5401310" cy="14668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dirty="0">
                <a:solidFill>
                  <a:srgbClr val="7F27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未来展望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13169" y="1981200"/>
            <a:ext cx="5183505" cy="975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用户体验改进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313170" y="2493010"/>
            <a:ext cx="5174615" cy="145859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313170" y="2493010"/>
            <a:ext cx="5174615" cy="14585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优化界面布局和样式，添加数据排序功能，进行更细致的输入和验证错误处理。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16200000">
            <a:off x="8825230" y="555625"/>
            <a:ext cx="2173605" cy="950341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EA215"/>
          </a:solidFill>
          <a:ln w="25400">
            <a:solidFill>
              <a:srgbClr val="BDF613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 rot="16200000">
            <a:off x="8825230" y="555625"/>
            <a:ext cx="2173605" cy="95034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313170" y="4429125"/>
            <a:ext cx="5174614" cy="975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发布与部署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313170" y="4940935"/>
            <a:ext cx="5174615" cy="145859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313170" y="4940935"/>
            <a:ext cx="5174615" cy="14585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将应用打包为可执行文件，方便没有 Python 环境的用户使用。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314575" y="458322"/>
            <a:ext cx="7802880" cy="5941357"/>
          </a:xfrm>
          <a:custGeom>
            <a:avLst/>
            <a:gdLst/>
            <a:ahLst/>
            <a:cxnLst/>
            <a:rect l="l" t="t" r="r" b="b"/>
            <a:pathLst>
              <a:path w="7802880" h="5941357">
                <a:moveTo>
                  <a:pt x="7628682" y="1144370"/>
                </a:moveTo>
                <a:cubicBezTo>
                  <a:pt x="7736974" y="1022909"/>
                  <a:pt x="7802880" y="862911"/>
                  <a:pt x="7802880" y="687793"/>
                </a:cubicBezTo>
                <a:cubicBezTo>
                  <a:pt x="7802880" y="308043"/>
                  <a:pt x="7493440" y="0"/>
                  <a:pt x="7111969" y="0"/>
                </a:cubicBezTo>
                <a:cubicBezTo>
                  <a:pt x="6936056" y="0"/>
                  <a:pt x="6775334" y="65609"/>
                  <a:pt x="6653322" y="173412"/>
                </a:cubicBezTo>
                <a:cubicBezTo>
                  <a:pt x="6531310" y="65609"/>
                  <a:pt x="6370832" y="0"/>
                  <a:pt x="6194674" y="0"/>
                </a:cubicBezTo>
                <a:cubicBezTo>
                  <a:pt x="6018762" y="0"/>
                  <a:pt x="5858040" y="65609"/>
                  <a:pt x="5736027" y="173412"/>
                </a:cubicBezTo>
                <a:cubicBezTo>
                  <a:pt x="5614016" y="65609"/>
                  <a:pt x="5453539" y="0"/>
                  <a:pt x="5277381" y="0"/>
                </a:cubicBezTo>
                <a:cubicBezTo>
                  <a:pt x="5101468" y="0"/>
                  <a:pt x="4940745" y="65609"/>
                  <a:pt x="4818734" y="173412"/>
                </a:cubicBezTo>
                <a:cubicBezTo>
                  <a:pt x="4696722" y="65609"/>
                  <a:pt x="4536245" y="0"/>
                  <a:pt x="4360087" y="0"/>
                </a:cubicBezTo>
                <a:cubicBezTo>
                  <a:pt x="4184174" y="0"/>
                  <a:pt x="4023452" y="65609"/>
                  <a:pt x="3901440" y="173412"/>
                </a:cubicBezTo>
                <a:cubicBezTo>
                  <a:pt x="3779427" y="65609"/>
                  <a:pt x="3618950" y="0"/>
                  <a:pt x="3442792" y="0"/>
                </a:cubicBezTo>
                <a:cubicBezTo>
                  <a:pt x="3266880" y="0"/>
                  <a:pt x="3106158" y="65609"/>
                  <a:pt x="2984145" y="173412"/>
                </a:cubicBezTo>
                <a:cubicBezTo>
                  <a:pt x="2862134" y="65609"/>
                  <a:pt x="2701656" y="0"/>
                  <a:pt x="2525498" y="0"/>
                </a:cubicBezTo>
                <a:cubicBezTo>
                  <a:pt x="2349586" y="0"/>
                  <a:pt x="2188863" y="65609"/>
                  <a:pt x="2066852" y="173412"/>
                </a:cubicBezTo>
                <a:cubicBezTo>
                  <a:pt x="1944840" y="65609"/>
                  <a:pt x="1784118" y="0"/>
                  <a:pt x="1608205" y="0"/>
                </a:cubicBezTo>
                <a:cubicBezTo>
                  <a:pt x="1432047" y="0"/>
                  <a:pt x="1271570" y="65609"/>
                  <a:pt x="1149558" y="173412"/>
                </a:cubicBezTo>
                <a:cubicBezTo>
                  <a:pt x="1027545" y="65609"/>
                  <a:pt x="866823" y="0"/>
                  <a:pt x="690911" y="0"/>
                </a:cubicBezTo>
                <a:cubicBezTo>
                  <a:pt x="309439" y="0"/>
                  <a:pt x="0" y="308043"/>
                  <a:pt x="0" y="687793"/>
                </a:cubicBezTo>
                <a:cubicBezTo>
                  <a:pt x="0" y="862911"/>
                  <a:pt x="65906" y="1022909"/>
                  <a:pt x="174198" y="1144370"/>
                </a:cubicBezTo>
                <a:cubicBezTo>
                  <a:pt x="65906" y="1265831"/>
                  <a:pt x="0" y="1425584"/>
                  <a:pt x="0" y="1600947"/>
                </a:cubicBezTo>
                <a:cubicBezTo>
                  <a:pt x="0" y="1776310"/>
                  <a:pt x="65906" y="1936063"/>
                  <a:pt x="174198" y="2057524"/>
                </a:cubicBezTo>
                <a:cubicBezTo>
                  <a:pt x="65906" y="2178986"/>
                  <a:pt x="0" y="2338983"/>
                  <a:pt x="0" y="2514102"/>
                </a:cubicBezTo>
                <a:cubicBezTo>
                  <a:pt x="0" y="2689220"/>
                  <a:pt x="65906" y="2849217"/>
                  <a:pt x="174198" y="2970679"/>
                </a:cubicBezTo>
                <a:cubicBezTo>
                  <a:pt x="65906" y="3092140"/>
                  <a:pt x="0" y="3252137"/>
                  <a:pt x="0" y="3427256"/>
                </a:cubicBezTo>
                <a:cubicBezTo>
                  <a:pt x="0" y="3602375"/>
                  <a:pt x="65906" y="3762372"/>
                  <a:pt x="174198" y="3883833"/>
                </a:cubicBezTo>
                <a:cubicBezTo>
                  <a:pt x="65906" y="4005294"/>
                  <a:pt x="0" y="4165291"/>
                  <a:pt x="0" y="4340410"/>
                </a:cubicBezTo>
                <a:cubicBezTo>
                  <a:pt x="0" y="4515529"/>
                  <a:pt x="65906" y="4675526"/>
                  <a:pt x="174198" y="4796988"/>
                </a:cubicBezTo>
                <a:cubicBezTo>
                  <a:pt x="65906" y="4918449"/>
                  <a:pt x="0" y="5078446"/>
                  <a:pt x="0" y="5253565"/>
                </a:cubicBezTo>
                <a:cubicBezTo>
                  <a:pt x="0" y="5633314"/>
                  <a:pt x="309439" y="5941357"/>
                  <a:pt x="690911" y="5941357"/>
                </a:cubicBezTo>
                <a:cubicBezTo>
                  <a:pt x="866823" y="5941357"/>
                  <a:pt x="1027545" y="5875749"/>
                  <a:pt x="1149558" y="5767945"/>
                </a:cubicBezTo>
                <a:cubicBezTo>
                  <a:pt x="1271570" y="5875749"/>
                  <a:pt x="1432292" y="5941357"/>
                  <a:pt x="1608205" y="5941357"/>
                </a:cubicBezTo>
                <a:cubicBezTo>
                  <a:pt x="1784118" y="5941357"/>
                  <a:pt x="1944840" y="5875749"/>
                  <a:pt x="2066852" y="5767945"/>
                </a:cubicBezTo>
                <a:cubicBezTo>
                  <a:pt x="2188863" y="5875749"/>
                  <a:pt x="2349586" y="5941357"/>
                  <a:pt x="2525498" y="5941357"/>
                </a:cubicBezTo>
                <a:cubicBezTo>
                  <a:pt x="2701411" y="5941357"/>
                  <a:pt x="2862134" y="5875749"/>
                  <a:pt x="2984145" y="5767945"/>
                </a:cubicBezTo>
                <a:cubicBezTo>
                  <a:pt x="3106158" y="5875749"/>
                  <a:pt x="3266880" y="5941357"/>
                  <a:pt x="3442792" y="5941357"/>
                </a:cubicBezTo>
                <a:cubicBezTo>
                  <a:pt x="3618705" y="5941357"/>
                  <a:pt x="3779427" y="5875749"/>
                  <a:pt x="3901440" y="5767945"/>
                </a:cubicBezTo>
                <a:cubicBezTo>
                  <a:pt x="4023452" y="5875749"/>
                  <a:pt x="4184174" y="5941357"/>
                  <a:pt x="4360087" y="5941357"/>
                </a:cubicBezTo>
                <a:cubicBezTo>
                  <a:pt x="4536000" y="5941357"/>
                  <a:pt x="4696722" y="5875749"/>
                  <a:pt x="4818734" y="5767945"/>
                </a:cubicBezTo>
                <a:cubicBezTo>
                  <a:pt x="4940745" y="5875749"/>
                  <a:pt x="5101468" y="5941357"/>
                  <a:pt x="5277381" y="5941357"/>
                </a:cubicBezTo>
                <a:cubicBezTo>
                  <a:pt x="5453293" y="5941357"/>
                  <a:pt x="5614016" y="5875749"/>
                  <a:pt x="5736027" y="5767945"/>
                </a:cubicBezTo>
                <a:cubicBezTo>
                  <a:pt x="5858040" y="5875749"/>
                  <a:pt x="6018762" y="5941357"/>
                  <a:pt x="6194674" y="5941357"/>
                </a:cubicBezTo>
                <a:cubicBezTo>
                  <a:pt x="6370587" y="5941357"/>
                  <a:pt x="6531310" y="5875749"/>
                  <a:pt x="6653322" y="5767945"/>
                </a:cubicBezTo>
                <a:cubicBezTo>
                  <a:pt x="6775334" y="5875749"/>
                  <a:pt x="6936056" y="5941357"/>
                  <a:pt x="7111969" y="5941357"/>
                </a:cubicBezTo>
                <a:cubicBezTo>
                  <a:pt x="7493440" y="5941357"/>
                  <a:pt x="7802880" y="5633314"/>
                  <a:pt x="7802880" y="5253565"/>
                </a:cubicBezTo>
                <a:cubicBezTo>
                  <a:pt x="7802880" y="5078446"/>
                  <a:pt x="7736974" y="4918449"/>
                  <a:pt x="7628682" y="4796988"/>
                </a:cubicBezTo>
                <a:cubicBezTo>
                  <a:pt x="7736974" y="4675526"/>
                  <a:pt x="7802880" y="4515529"/>
                  <a:pt x="7802880" y="4340410"/>
                </a:cubicBezTo>
                <a:cubicBezTo>
                  <a:pt x="7802880" y="4165291"/>
                  <a:pt x="7736974" y="4005294"/>
                  <a:pt x="7628682" y="3883833"/>
                </a:cubicBezTo>
                <a:cubicBezTo>
                  <a:pt x="7736974" y="3762372"/>
                  <a:pt x="7802880" y="3602375"/>
                  <a:pt x="7802880" y="3427256"/>
                </a:cubicBezTo>
                <a:cubicBezTo>
                  <a:pt x="7802880" y="3252137"/>
                  <a:pt x="7736974" y="3092140"/>
                  <a:pt x="7628682" y="2970679"/>
                </a:cubicBezTo>
                <a:cubicBezTo>
                  <a:pt x="7736974" y="2849217"/>
                  <a:pt x="7802880" y="2689220"/>
                  <a:pt x="7802880" y="2514102"/>
                </a:cubicBezTo>
                <a:cubicBezTo>
                  <a:pt x="7802880" y="2338983"/>
                  <a:pt x="7736974" y="2178986"/>
                  <a:pt x="7628682" y="2057524"/>
                </a:cubicBezTo>
                <a:cubicBezTo>
                  <a:pt x="7736974" y="1936063"/>
                  <a:pt x="7802880" y="1776066"/>
                  <a:pt x="7802880" y="1600947"/>
                </a:cubicBezTo>
                <a:cubicBezTo>
                  <a:pt x="7802880" y="1425828"/>
                  <a:pt x="7736974" y="1265831"/>
                  <a:pt x="7628682" y="1144370"/>
                </a:cubicBezTo>
                <a:close/>
              </a:path>
            </a:pathLst>
          </a:custGeom>
          <a:solidFill>
            <a:srgbClr val="9F70FD"/>
          </a:solidFill>
          <a:ln w="60325">
            <a:solidFill>
              <a:srgbClr val="FF8911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2314575" y="458322"/>
            <a:ext cx="7802880" cy="594135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94758" y="2094230"/>
            <a:ext cx="5660388" cy="2703831"/>
          </a:xfrm>
          <a:custGeom>
            <a:avLst/>
            <a:gdLst/>
            <a:ahLst/>
            <a:cxnLst/>
            <a:rect l="l" t="t" r="r" b="b"/>
            <a:pathLst>
              <a:path w="5660388" h="2703831">
                <a:moveTo>
                  <a:pt x="5228690" y="0"/>
                </a:moveTo>
                <a:lnTo>
                  <a:pt x="5228690" y="0"/>
                </a:lnTo>
                <a:cubicBezTo>
                  <a:pt x="5089111" y="0"/>
                  <a:pt x="4965190" y="79201"/>
                  <a:pt x="4886087" y="202044"/>
                </a:cubicBezTo>
                <a:cubicBezTo>
                  <a:pt x="4886087" y="202044"/>
                  <a:pt x="4886087" y="202044"/>
                  <a:pt x="4886087" y="202044"/>
                </a:cubicBezTo>
                <a:cubicBezTo>
                  <a:pt x="4806982" y="79201"/>
                  <a:pt x="4683062" y="0"/>
                  <a:pt x="4543483" y="0"/>
                </a:cubicBezTo>
                <a:lnTo>
                  <a:pt x="4543483" y="0"/>
                </a:lnTo>
                <a:cubicBezTo>
                  <a:pt x="4403903" y="0"/>
                  <a:pt x="4279983" y="79201"/>
                  <a:pt x="4200879" y="202044"/>
                </a:cubicBezTo>
                <a:cubicBezTo>
                  <a:pt x="4200879" y="202044"/>
                  <a:pt x="4200879" y="202044"/>
                  <a:pt x="4200879" y="202044"/>
                </a:cubicBezTo>
                <a:cubicBezTo>
                  <a:pt x="4121774" y="79201"/>
                  <a:pt x="3997854" y="0"/>
                  <a:pt x="3858275" y="0"/>
                </a:cubicBezTo>
                <a:lnTo>
                  <a:pt x="3858275" y="0"/>
                </a:lnTo>
                <a:cubicBezTo>
                  <a:pt x="3718695" y="0"/>
                  <a:pt x="3594775" y="79201"/>
                  <a:pt x="3515671" y="202044"/>
                </a:cubicBezTo>
                <a:cubicBezTo>
                  <a:pt x="3515671" y="202044"/>
                  <a:pt x="3515671" y="202044"/>
                  <a:pt x="3515671" y="202044"/>
                </a:cubicBezTo>
                <a:cubicBezTo>
                  <a:pt x="3436567" y="79201"/>
                  <a:pt x="3312646" y="0"/>
                  <a:pt x="3173067" y="0"/>
                </a:cubicBezTo>
                <a:lnTo>
                  <a:pt x="3173067" y="0"/>
                </a:lnTo>
                <a:cubicBezTo>
                  <a:pt x="3033488" y="0"/>
                  <a:pt x="2909567" y="79201"/>
                  <a:pt x="2830463" y="202044"/>
                </a:cubicBezTo>
                <a:cubicBezTo>
                  <a:pt x="2830463" y="202044"/>
                  <a:pt x="2830463" y="202044"/>
                  <a:pt x="2830463" y="202044"/>
                </a:cubicBezTo>
                <a:cubicBezTo>
                  <a:pt x="2751360" y="79201"/>
                  <a:pt x="2627170" y="0"/>
                  <a:pt x="2487860" y="0"/>
                </a:cubicBezTo>
                <a:lnTo>
                  <a:pt x="2487860" y="0"/>
                </a:lnTo>
                <a:cubicBezTo>
                  <a:pt x="2348281" y="0"/>
                  <a:pt x="2224360" y="79201"/>
                  <a:pt x="2145256" y="202044"/>
                </a:cubicBezTo>
                <a:cubicBezTo>
                  <a:pt x="2145256" y="202044"/>
                  <a:pt x="2145256" y="202044"/>
                  <a:pt x="2145256" y="202044"/>
                </a:cubicBezTo>
                <a:cubicBezTo>
                  <a:pt x="2066152" y="79201"/>
                  <a:pt x="1941962" y="0"/>
                  <a:pt x="1802653" y="0"/>
                </a:cubicBezTo>
                <a:lnTo>
                  <a:pt x="1802653" y="0"/>
                </a:lnTo>
                <a:cubicBezTo>
                  <a:pt x="1663073" y="0"/>
                  <a:pt x="1538883" y="79201"/>
                  <a:pt x="1460049" y="202044"/>
                </a:cubicBezTo>
                <a:cubicBezTo>
                  <a:pt x="1460049" y="202044"/>
                  <a:pt x="1460049" y="202044"/>
                  <a:pt x="1460049" y="202044"/>
                </a:cubicBezTo>
                <a:cubicBezTo>
                  <a:pt x="1380945" y="79201"/>
                  <a:pt x="1256754" y="0"/>
                  <a:pt x="1117175" y="0"/>
                </a:cubicBezTo>
                <a:lnTo>
                  <a:pt x="1117175" y="0"/>
                </a:lnTo>
                <a:cubicBezTo>
                  <a:pt x="977595" y="0"/>
                  <a:pt x="853675" y="79201"/>
                  <a:pt x="774571" y="202044"/>
                </a:cubicBezTo>
                <a:cubicBezTo>
                  <a:pt x="774571" y="202044"/>
                  <a:pt x="774571" y="202044"/>
                  <a:pt x="774571" y="202044"/>
                </a:cubicBezTo>
                <a:cubicBezTo>
                  <a:pt x="695737" y="79201"/>
                  <a:pt x="571546" y="0"/>
                  <a:pt x="431967" y="0"/>
                </a:cubicBezTo>
                <a:lnTo>
                  <a:pt x="431967" y="0"/>
                </a:lnTo>
                <a:cubicBezTo>
                  <a:pt x="193575" y="0"/>
                  <a:pt x="0" y="231785"/>
                  <a:pt x="0" y="517232"/>
                </a:cubicBezTo>
                <a:lnTo>
                  <a:pt x="0" y="2186599"/>
                </a:lnTo>
                <a:cubicBezTo>
                  <a:pt x="0" y="2472369"/>
                  <a:pt x="193575" y="2703831"/>
                  <a:pt x="431967" y="2703831"/>
                </a:cubicBezTo>
                <a:lnTo>
                  <a:pt x="431967" y="2703831"/>
                </a:lnTo>
                <a:cubicBezTo>
                  <a:pt x="571546" y="2703831"/>
                  <a:pt x="695467" y="2624629"/>
                  <a:pt x="774571" y="2501787"/>
                </a:cubicBezTo>
                <a:cubicBezTo>
                  <a:pt x="774571" y="2501787"/>
                  <a:pt x="774571" y="2501787"/>
                  <a:pt x="774571" y="2501787"/>
                </a:cubicBezTo>
                <a:cubicBezTo>
                  <a:pt x="853675" y="2624629"/>
                  <a:pt x="977595" y="2703831"/>
                  <a:pt x="1117175" y="2703831"/>
                </a:cubicBezTo>
                <a:lnTo>
                  <a:pt x="1117175" y="2703831"/>
                </a:lnTo>
                <a:cubicBezTo>
                  <a:pt x="1256754" y="2703831"/>
                  <a:pt x="1380675" y="2624629"/>
                  <a:pt x="1459779" y="2501787"/>
                </a:cubicBezTo>
                <a:cubicBezTo>
                  <a:pt x="1459779" y="2501787"/>
                  <a:pt x="1459779" y="2501787"/>
                  <a:pt x="1459779" y="2501787"/>
                </a:cubicBezTo>
                <a:cubicBezTo>
                  <a:pt x="1538883" y="2624629"/>
                  <a:pt x="1662803" y="2703831"/>
                  <a:pt x="1802382" y="2703831"/>
                </a:cubicBezTo>
                <a:lnTo>
                  <a:pt x="1802382" y="2703831"/>
                </a:lnTo>
                <a:cubicBezTo>
                  <a:pt x="1941962" y="2703831"/>
                  <a:pt x="2065882" y="2624629"/>
                  <a:pt x="2144986" y="2501787"/>
                </a:cubicBezTo>
                <a:cubicBezTo>
                  <a:pt x="2144986" y="2501787"/>
                  <a:pt x="2144986" y="2501787"/>
                  <a:pt x="2144986" y="2501787"/>
                </a:cubicBezTo>
                <a:cubicBezTo>
                  <a:pt x="2224090" y="2624629"/>
                  <a:pt x="2348011" y="2703831"/>
                  <a:pt x="2487590" y="2703831"/>
                </a:cubicBezTo>
                <a:lnTo>
                  <a:pt x="2487590" y="2703831"/>
                </a:lnTo>
                <a:cubicBezTo>
                  <a:pt x="2627170" y="2703831"/>
                  <a:pt x="2751090" y="2624629"/>
                  <a:pt x="2830194" y="2501787"/>
                </a:cubicBezTo>
                <a:cubicBezTo>
                  <a:pt x="2830194" y="2501787"/>
                  <a:pt x="2830194" y="2501787"/>
                  <a:pt x="2830194" y="2501787"/>
                </a:cubicBezTo>
                <a:cubicBezTo>
                  <a:pt x="2909297" y="2624629"/>
                  <a:pt x="3033218" y="2703831"/>
                  <a:pt x="3172797" y="2703831"/>
                </a:cubicBezTo>
                <a:lnTo>
                  <a:pt x="3172797" y="2703831"/>
                </a:lnTo>
                <a:cubicBezTo>
                  <a:pt x="3312376" y="2703831"/>
                  <a:pt x="3436297" y="2624629"/>
                  <a:pt x="3515401" y="2501787"/>
                </a:cubicBezTo>
                <a:cubicBezTo>
                  <a:pt x="3515401" y="2501787"/>
                  <a:pt x="3515401" y="2501787"/>
                  <a:pt x="3515401" y="2501787"/>
                </a:cubicBezTo>
                <a:cubicBezTo>
                  <a:pt x="3594505" y="2624629"/>
                  <a:pt x="3718426" y="2703831"/>
                  <a:pt x="3858005" y="2703831"/>
                </a:cubicBezTo>
                <a:lnTo>
                  <a:pt x="3858005" y="2703831"/>
                </a:lnTo>
                <a:cubicBezTo>
                  <a:pt x="3997584" y="2703831"/>
                  <a:pt x="4121505" y="2624629"/>
                  <a:pt x="4200609" y="2501787"/>
                </a:cubicBezTo>
                <a:cubicBezTo>
                  <a:pt x="4200609" y="2501787"/>
                  <a:pt x="4200609" y="2501787"/>
                  <a:pt x="4200609" y="2501787"/>
                </a:cubicBezTo>
                <a:cubicBezTo>
                  <a:pt x="4279713" y="2624629"/>
                  <a:pt x="4403633" y="2703831"/>
                  <a:pt x="4543213" y="2703831"/>
                </a:cubicBezTo>
                <a:lnTo>
                  <a:pt x="4543213" y="2703831"/>
                </a:lnTo>
                <a:cubicBezTo>
                  <a:pt x="4682792" y="2703831"/>
                  <a:pt x="4806713" y="2624629"/>
                  <a:pt x="4885816" y="2501787"/>
                </a:cubicBezTo>
                <a:cubicBezTo>
                  <a:pt x="4885816" y="2501787"/>
                  <a:pt x="4885816" y="2501787"/>
                  <a:pt x="4885816" y="2501787"/>
                </a:cubicBezTo>
                <a:cubicBezTo>
                  <a:pt x="4964920" y="2624629"/>
                  <a:pt x="5088841" y="2703831"/>
                  <a:pt x="5228420" y="2703831"/>
                </a:cubicBezTo>
                <a:lnTo>
                  <a:pt x="5228420" y="2703831"/>
                </a:lnTo>
                <a:cubicBezTo>
                  <a:pt x="5467082" y="2703831"/>
                  <a:pt x="5660388" y="2472046"/>
                  <a:pt x="5660388" y="2186599"/>
                </a:cubicBezTo>
                <a:lnTo>
                  <a:pt x="5660388" y="517232"/>
                </a:lnTo>
                <a:cubicBezTo>
                  <a:pt x="5660657" y="231785"/>
                  <a:pt x="5467352" y="0"/>
                  <a:pt x="5228690" y="0"/>
                </a:cubicBezTo>
                <a:close/>
              </a:path>
            </a:pathLst>
          </a:custGeom>
          <a:solidFill>
            <a:srgbClr val="EEA215"/>
          </a:solidFill>
          <a:ln/>
        </p:spPr>
      </p:sp>
      <p:sp>
        <p:nvSpPr>
          <p:cNvPr id="5" name="Text 3"/>
          <p:cNvSpPr/>
          <p:nvPr/>
        </p:nvSpPr>
        <p:spPr>
          <a:xfrm>
            <a:off x="3394758" y="2094230"/>
            <a:ext cx="5660388" cy="27038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369435" y="3028950"/>
            <a:ext cx="3679825" cy="1484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感谢观看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056188" y="5041340"/>
            <a:ext cx="2079624" cy="557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汇报人：罗晨东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124456" y="5411069"/>
            <a:ext cx="2924804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汇报日期：2025年6月18日</a:t>
            </a:r>
            <a:endParaRPr lang="en-US" sz="1600" dirty="0"/>
          </a:p>
        </p:txBody>
      </p:sp>
      <p:pic>
        <p:nvPicPr>
          <p:cNvPr id="9" name="Image 0" descr="https://test-kimi-img.moonshot.cn/pub/slides/slides_tmpl/image/25-05-30-10:49:57-d0shplc75iks832je4t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70" y="2899410"/>
            <a:ext cx="995680" cy="1059180"/>
          </a:xfrm>
          <a:prstGeom prst="rect">
            <a:avLst/>
          </a:prstGeom>
        </p:spPr>
      </p:pic>
      <p:pic>
        <p:nvPicPr>
          <p:cNvPr id="10" name="Image 1" descr="https://test-kimi-img.moonshot.cn/pub/slides/slides_tmpl/image/25-05-30-10:49:57-d0shplc75iks832je4t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5450" y="2900045"/>
            <a:ext cx="995680" cy="105854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BBE42F0-3066-481F-B877-E6C8235A64E5}"/>
              </a:ext>
            </a:extLst>
          </p:cNvPr>
          <p:cNvSpPr txBox="1"/>
          <p:nvPr/>
        </p:nvSpPr>
        <p:spPr>
          <a:xfrm>
            <a:off x="3262410" y="3896755"/>
            <a:ext cx="592508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		              </a:t>
            </a:r>
            <a:r>
              <a:rPr lang="zh-CN" altLang="en-US" sz="16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</a:rPr>
              <a:t>源码地址</a:t>
            </a:r>
            <a:endParaRPr lang="en-US" altLang="zh-CN" sz="1600" dirty="0">
              <a:solidFill>
                <a:srgbClr val="FFFFFF"/>
              </a:solidFill>
              <a:latin typeface="苹方-简" pitchFamily="34" charset="0"/>
              <a:ea typeface="苹方-简" pitchFamily="34" charset="-122"/>
            </a:endParaRPr>
          </a:p>
          <a:p>
            <a:pPr algn="ctr"/>
            <a:r>
              <a:rPr lang="en-US" altLang="zh-CN" sz="16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</a:rPr>
              <a:t>https://github.com/DeeCD/manage-students-/tree/main</a:t>
            </a:r>
            <a:endParaRPr lang="zh-CN" altLang="en-US" sz="1600" dirty="0">
              <a:solidFill>
                <a:srgbClr val="FFFFFF"/>
              </a:solidFill>
              <a:latin typeface="苹方-简" pitchFamily="34" charset="0"/>
              <a:ea typeface="苹方-简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001000" y="-27305"/>
            <a:ext cx="4191000" cy="6885305"/>
          </a:xfrm>
          <a:prstGeom prst="rect">
            <a:avLst/>
          </a:prstGeom>
          <a:solidFill>
            <a:srgbClr val="F7941F"/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Text 1"/>
          <p:cNvSpPr/>
          <p:nvPr/>
        </p:nvSpPr>
        <p:spPr>
          <a:xfrm>
            <a:off x="8001000" y="-27305"/>
            <a:ext cx="4191000" cy="688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-208538" y="-1151175"/>
            <a:ext cx="12400538" cy="9160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550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208010" y="5558790"/>
            <a:ext cx="3983990" cy="1206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test-kimi-img.moonshot.cn/pub/slides/slides_tmpl/image/25-05-30-10:49:27-d0shpds75iks832je4d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7605" y="340360"/>
            <a:ext cx="1895475" cy="1895475"/>
          </a:xfrm>
          <a:prstGeom prst="rect">
            <a:avLst/>
          </a:prstGeom>
        </p:spPr>
      </p:pic>
      <p:pic>
        <p:nvPicPr>
          <p:cNvPr id="7" name="Image 1" descr="https://test-kimi-img.moonshot.cn/pub/slides/slides_tmpl/image/25-05-30-10:49:28-d0shpe475iks832je4e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4210" y="1224915"/>
            <a:ext cx="655955" cy="6559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02700" y="334645"/>
            <a:ext cx="7987808" cy="71298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36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封面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63676" y="1342390"/>
            <a:ext cx="386207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标题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463041" y="3788410"/>
            <a:ext cx="3893820" cy="1092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副标题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463673" y="1833878"/>
            <a:ext cx="3862073" cy="2980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学生管理系统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900545" y="1358900"/>
            <a:ext cx="3893819" cy="1060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作者信息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901179" y="1851024"/>
            <a:ext cx="3856357" cy="2980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罗晨东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901180" y="3820160"/>
            <a:ext cx="3893820" cy="1060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日期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025283" y="4334510"/>
            <a:ext cx="3855721" cy="25641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2025年6月18日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463674" y="4336415"/>
            <a:ext cx="3832228" cy="2980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基于 Python 和 Tkinter 的图形用户界面应用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201420" y="1502410"/>
            <a:ext cx="0" cy="1905635"/>
          </a:xfrm>
          <a:prstGeom prst="straightConnector1">
            <a:avLst/>
          </a:prstGeom>
          <a:noFill/>
          <a:ln w="19050">
            <a:solidFill>
              <a:srgbClr val="EEA215"/>
            </a:solidFill>
            <a:prstDash val="solid"/>
            <a:headEnd type="none"/>
            <a:tailEnd type="arrow"/>
          </a:ln>
        </p:spPr>
      </p:sp>
      <p:sp>
        <p:nvSpPr>
          <p:cNvPr id="12" name="Shape 10"/>
          <p:cNvSpPr/>
          <p:nvPr/>
        </p:nvSpPr>
        <p:spPr>
          <a:xfrm>
            <a:off x="1201420" y="3933190"/>
            <a:ext cx="0" cy="1905635"/>
          </a:xfrm>
          <a:prstGeom prst="straightConnector1">
            <a:avLst/>
          </a:prstGeom>
          <a:noFill/>
          <a:ln w="19050">
            <a:solidFill>
              <a:srgbClr val="EEA215"/>
            </a:solidFill>
            <a:prstDash val="solid"/>
            <a:headEnd type="none"/>
            <a:tailEnd type="arrow"/>
          </a:ln>
        </p:spPr>
      </p:sp>
      <p:sp>
        <p:nvSpPr>
          <p:cNvPr id="13" name="Shape 11"/>
          <p:cNvSpPr/>
          <p:nvPr/>
        </p:nvSpPr>
        <p:spPr>
          <a:xfrm>
            <a:off x="6599555" y="1502410"/>
            <a:ext cx="0" cy="1905635"/>
          </a:xfrm>
          <a:prstGeom prst="straightConnector1">
            <a:avLst/>
          </a:prstGeom>
          <a:noFill/>
          <a:ln w="19050">
            <a:solidFill>
              <a:srgbClr val="EEA215"/>
            </a:solidFill>
            <a:prstDash val="solid"/>
            <a:headEnd type="none"/>
            <a:tailEnd type="arrow"/>
          </a:ln>
        </p:spPr>
      </p:sp>
      <p:sp>
        <p:nvSpPr>
          <p:cNvPr id="14" name="Shape 12"/>
          <p:cNvSpPr/>
          <p:nvPr/>
        </p:nvSpPr>
        <p:spPr>
          <a:xfrm>
            <a:off x="6599555" y="3933190"/>
            <a:ext cx="0" cy="1905635"/>
          </a:xfrm>
          <a:prstGeom prst="straightConnector1">
            <a:avLst/>
          </a:prstGeom>
          <a:noFill/>
          <a:ln w="19050">
            <a:solidFill>
              <a:srgbClr val="EEA215"/>
            </a:solidFill>
            <a:prstDash val="solid"/>
            <a:headEnd type="none"/>
            <a:tailEnd type="arrow"/>
          </a:ln>
        </p:spPr>
      </p:sp>
      <p:pic>
        <p:nvPicPr>
          <p:cNvPr id="15" name="Image 0" descr="https://test-kimi-img.moonshot.cn/pub/slides/slides_tmpl/image/25-05-30-10:49:23-d0shpcs75iks832je4a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4410" y="553085"/>
            <a:ext cx="1679575" cy="4457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001000" y="-27305"/>
            <a:ext cx="4191000" cy="6885305"/>
          </a:xfrm>
          <a:prstGeom prst="rect">
            <a:avLst/>
          </a:prstGeom>
          <a:solidFill>
            <a:srgbClr val="F7941F"/>
          </a:solidFill>
          <a:ln/>
        </p:spPr>
      </p:sp>
      <p:sp>
        <p:nvSpPr>
          <p:cNvPr id="3" name="Text 1"/>
          <p:cNvSpPr/>
          <p:nvPr/>
        </p:nvSpPr>
        <p:spPr>
          <a:xfrm>
            <a:off x="8001000" y="-27305"/>
            <a:ext cx="4191000" cy="688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-208538" y="-1151175"/>
            <a:ext cx="12400538" cy="9160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550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02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208010" y="5558790"/>
            <a:ext cx="3983990" cy="1206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altLang="en-US" sz="30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</a:rPr>
              <a:t>内容</a:t>
            </a:r>
            <a:endParaRPr lang="en-US" altLang="zh-CN" sz="3000" dirty="0">
              <a:solidFill>
                <a:srgbClr val="7F27FF"/>
              </a:solidFill>
              <a:latin typeface="苹方-简" pitchFamily="34" charset="0"/>
              <a:ea typeface="苹方-简" pitchFamily="34" charset="-122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test-kimi-img.moonshot.cn/pub/slides/slides_tmpl/image/25-05-30-10:49:27-d0shpds75iks832je4d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7605" y="340360"/>
            <a:ext cx="1895475" cy="1895475"/>
          </a:xfrm>
          <a:prstGeom prst="rect">
            <a:avLst/>
          </a:prstGeom>
        </p:spPr>
      </p:pic>
      <p:pic>
        <p:nvPicPr>
          <p:cNvPr id="7" name="Image 1" descr="https://test-kimi-img.moonshot.cn/pub/slides/slides_tmpl/image/25-05-30-10:49:28-d0shpe475iks832je4e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4210" y="1224915"/>
            <a:ext cx="655955" cy="6559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644515" y="1229995"/>
            <a:ext cx="6091555" cy="1379855"/>
          </a:xfrm>
          <a:prstGeom prst="roundRect">
            <a:avLst>
              <a:gd name="adj" fmla="val 15784"/>
            </a:avLst>
          </a:prstGeom>
          <a:solidFill>
            <a:srgbClr val="9F70FD"/>
          </a:solidFill>
          <a:ln w="6350">
            <a:solidFill>
              <a:srgbClr val="BDF613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644515" y="1229995"/>
            <a:ext cx="6091555" cy="13798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645150" y="2844165"/>
            <a:ext cx="2901315" cy="3525520"/>
          </a:xfrm>
          <a:prstGeom prst="roundRect">
            <a:avLst>
              <a:gd name="adj" fmla="val 7944"/>
            </a:avLst>
          </a:prstGeom>
          <a:solidFill>
            <a:srgbClr val="EEA215"/>
          </a:solidFill>
          <a:ln w="6350">
            <a:solidFill>
              <a:srgbClr val="BDF61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645150" y="2844165"/>
            <a:ext cx="2901315" cy="3525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8834755" y="2844165"/>
            <a:ext cx="2901315" cy="3525520"/>
          </a:xfrm>
          <a:prstGeom prst="roundRect">
            <a:avLst>
              <a:gd name="adj" fmla="val 9389"/>
            </a:avLst>
          </a:prstGeom>
          <a:solidFill>
            <a:srgbClr val="EEA215"/>
          </a:solidFill>
          <a:ln w="6350">
            <a:solidFill>
              <a:srgbClr val="BDF61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834755" y="2844165"/>
            <a:ext cx="2901315" cy="3525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69265" y="770255"/>
            <a:ext cx="5069205" cy="26593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7F27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系统概述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957309" y="3140709"/>
            <a:ext cx="2591437" cy="27682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ctr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开发背景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11520" y="1315720"/>
            <a:ext cx="5737860" cy="59630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学生管理系统是一款高效管理学生基本信息的应用，可实现学生数据的录入、查询、更新和删除，为学校管理提供便利。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59450" y="725170"/>
            <a:ext cx="5737860" cy="59118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什么是学生管理系统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980805" y="3860800"/>
            <a:ext cx="2591435" cy="243649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随着学校规模扩大，学生信息管理需求增加。传统手工管理效率低、易出错，开发此系统可提高管理效率，方便学校日常运作。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779769" y="3140709"/>
            <a:ext cx="2591437" cy="27682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ctr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系统特色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03265" y="3860800"/>
            <a:ext cx="2591435" cy="243649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系统具备直观的图形用户界面，易于操作，无需命令行。核心功能完备，涵盖学生信息管理的主要需求，开发语言为 Python。</a:t>
            </a:r>
            <a:endParaRPr lang="en-US" sz="1600" dirty="0"/>
          </a:p>
        </p:txBody>
      </p:sp>
      <p:pic>
        <p:nvPicPr>
          <p:cNvPr id="15" name="Image 0" descr="https://test-kimi-img.moonshot.cn/pub/slides/slides_tmpl/image/25-05-30-10:49:55-d0shpks75iks832je4p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09295" y="2009140"/>
            <a:ext cx="5920105" cy="59201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01320" y="2059305"/>
            <a:ext cx="5551805" cy="1913890"/>
          </a:xfrm>
          <a:prstGeom prst="roundRect">
            <a:avLst>
              <a:gd name="adj" fmla="val 4433"/>
            </a:avLst>
          </a:prstGeom>
          <a:solidFill>
            <a:srgbClr val="BDF613">
              <a:alpha val="50196"/>
            </a:srgbClr>
          </a:solidFill>
          <a:ln w="25400">
            <a:solidFill>
              <a:srgbClr val="FF8911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01320" y="2059305"/>
            <a:ext cx="5551805" cy="191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54685" y="749300"/>
            <a:ext cx="7514954" cy="1216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36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核心功能介绍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95325" y="2780665"/>
            <a:ext cx="4973320" cy="1216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允许用户输入新学生的姓名、ID、年龄和年级，通过独立的对话框进行数据输入，确保信息录入的准确性。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99770" y="2241550"/>
            <a:ext cx="4968875" cy="92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添加学生功能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147435" y="2059305"/>
            <a:ext cx="5551805" cy="1913890"/>
          </a:xfrm>
          <a:prstGeom prst="roundRect">
            <a:avLst>
              <a:gd name="adj" fmla="val 4433"/>
            </a:avLst>
          </a:prstGeom>
          <a:solidFill>
            <a:srgbClr val="BDF613">
              <a:alpha val="50196"/>
            </a:srgbClr>
          </a:solidFill>
          <a:ln w="25400">
            <a:solidFill>
              <a:srgbClr val="FF8911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147435" y="2059305"/>
            <a:ext cx="5551805" cy="191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436995" y="2780665"/>
            <a:ext cx="4973320" cy="1216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根据学生 ID 快速检索并显示特定学生的信息，满足用户对特定学生信息的查询需求。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441440" y="2241550"/>
            <a:ext cx="4968875" cy="92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查找学生功能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01320" y="4355465"/>
            <a:ext cx="5551805" cy="1913890"/>
          </a:xfrm>
          <a:prstGeom prst="roundRect">
            <a:avLst>
              <a:gd name="adj" fmla="val 4433"/>
            </a:avLst>
          </a:prstGeom>
          <a:solidFill>
            <a:srgbClr val="BDF613">
              <a:alpha val="50196"/>
            </a:srgbClr>
          </a:solidFill>
          <a:ln w="25400">
            <a:solidFill>
              <a:srgbClr val="FF891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01320" y="4355465"/>
            <a:ext cx="5551805" cy="191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147435" y="4355465"/>
            <a:ext cx="5551805" cy="1913890"/>
          </a:xfrm>
          <a:prstGeom prst="roundRect">
            <a:avLst>
              <a:gd name="adj" fmla="val 4433"/>
            </a:avLst>
          </a:prstGeom>
          <a:solidFill>
            <a:srgbClr val="BDF613">
              <a:alpha val="50196"/>
            </a:srgbClr>
          </a:solidFill>
          <a:ln w="25400">
            <a:solidFill>
              <a:srgbClr val="FF8911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147435" y="4355465"/>
            <a:ext cx="5551805" cy="191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95325" y="5052695"/>
            <a:ext cx="4973320" cy="1216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以清晰的文本格式展示系统中所有已录入的学生信息，方便用户快速查看和了解所有学生数据。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99770" y="4513580"/>
            <a:ext cx="4968875" cy="92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查看所有学生功能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436995" y="5052695"/>
            <a:ext cx="4973320" cy="1216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从系统中移除指定 ID 的学生记录，通过 ID 确定删除目标，避免意外删除，提高安全性。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441440" y="4513580"/>
            <a:ext cx="4968875" cy="92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删除学生功能</a:t>
            </a:r>
            <a:endParaRPr lang="en-US" sz="1600" dirty="0"/>
          </a:p>
        </p:txBody>
      </p:sp>
      <p:pic>
        <p:nvPicPr>
          <p:cNvPr id="19" name="Image 0" descr="https://test-kimi-img.moonshot.cn/pub/slides/slides_tmpl/image/25-05-30-10:49:23-d0shpcs75iks832je4a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4410" y="553085"/>
            <a:ext cx="1679575" cy="4457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717540" y="1774825"/>
            <a:ext cx="685165" cy="685165"/>
          </a:xfrm>
          <a:prstGeom prst="ellipse">
            <a:avLst/>
          </a:prstGeom>
          <a:solidFill>
            <a:srgbClr val="EEA215"/>
          </a:solidFill>
          <a:ln/>
        </p:spPr>
      </p:sp>
      <p:sp>
        <p:nvSpPr>
          <p:cNvPr id="3" name="Text 1"/>
          <p:cNvSpPr/>
          <p:nvPr/>
        </p:nvSpPr>
        <p:spPr>
          <a:xfrm>
            <a:off x="5717540" y="1774825"/>
            <a:ext cx="685165" cy="685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40079" y="692150"/>
            <a:ext cx="7844353" cy="135382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3600" dirty="0">
                <a:solidFill>
                  <a:srgbClr val="7F27FF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技术栈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29920" y="3448685"/>
            <a:ext cx="3508375" cy="1272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9F70FD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Python (核心逻辑层)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48651" y="3830955"/>
            <a:ext cx="3470913" cy="894556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优势：语法简洁、开发效率高、生态系统丰富。在本项目中实现学生数据的存储、校验和业务逻辑处理。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379595" y="2708910"/>
            <a:ext cx="3508375" cy="1272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9F70FD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Tkinter (用户界面层)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431983" y="3091814"/>
            <a:ext cx="3403600" cy="894556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简介：Python 的标准 GUI 库，轻量且易于学习。在本项目中构建用户友好的图形界面，处理用户交互事件。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128477" y="3430270"/>
            <a:ext cx="3508375" cy="959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9F70FD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关键组件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180864" y="3813176"/>
            <a:ext cx="3403600" cy="894556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使用的关键组件：tk.Tk, tk.Frame, tk.Button, tk.Label, tk.Entry, tk.Toplevel, tk.Text, messagebox, simpledialog。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918970" y="2145030"/>
            <a:ext cx="685165" cy="685165"/>
          </a:xfrm>
          <a:prstGeom prst="ellipse">
            <a:avLst/>
          </a:prstGeom>
          <a:solidFill>
            <a:srgbClr val="EEA215"/>
          </a:solidFill>
          <a:ln/>
        </p:spPr>
      </p:sp>
      <p:sp>
        <p:nvSpPr>
          <p:cNvPr id="12" name="Text 10"/>
          <p:cNvSpPr/>
          <p:nvPr/>
        </p:nvSpPr>
        <p:spPr>
          <a:xfrm>
            <a:off x="1918970" y="2145030"/>
            <a:ext cx="685165" cy="685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931009" y="2327840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931009" y="2327840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720484" y="1958030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5720484" y="1958030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9542780" y="2145030"/>
            <a:ext cx="685165" cy="685165"/>
          </a:xfrm>
          <a:prstGeom prst="ellipse">
            <a:avLst/>
          </a:prstGeom>
          <a:solidFill>
            <a:srgbClr val="EEA215"/>
          </a:solidFill>
          <a:ln/>
        </p:spPr>
      </p:sp>
      <p:sp>
        <p:nvSpPr>
          <p:cNvPr id="18" name="Text 16"/>
          <p:cNvSpPr/>
          <p:nvPr/>
        </p:nvSpPr>
        <p:spPr>
          <a:xfrm>
            <a:off x="9542780" y="2145030"/>
            <a:ext cx="685165" cy="685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9554819" y="2327840"/>
            <a:ext cx="665094" cy="30416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554819" y="2327840"/>
            <a:ext cx="665094" cy="304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pic>
        <p:nvPicPr>
          <p:cNvPr id="21" name="Image 0" descr="https://test-kimi-img.moonshot.cn/pub/slides/slides_tmpl/image/25-05-30-10:49:23-d0shpcs75iks832je4a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4410" y="553085"/>
            <a:ext cx="1679575" cy="4457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9:56-d0shpl475iks832je4q0.png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5461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1815" y="2781300"/>
            <a:ext cx="4253230" cy="11118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7F27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代码结构解析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6503034" y="2602230"/>
            <a:ext cx="5082541" cy="96075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2400" dirty="0">
                <a:solidFill>
                  <a:srgbClr val="9F70FD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初始化方法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502398" y="3114038"/>
            <a:ext cx="5083178" cy="59630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__init__ 方法：初始化应用程序主窗口和所有 UI 组件，为系统运行做好准备。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779134" y="4590415"/>
            <a:ext cx="5082541" cy="96075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2400" dirty="0">
                <a:solidFill>
                  <a:srgbClr val="9F70FD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数据存储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778498" y="5102223"/>
            <a:ext cx="5083178" cy="59630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使用 Python 字典 (self.students)，以学生 ID 作为唯一键，其值为包含学生详细信息（姓名、年龄、年级）的另一个字典。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778500" y="613410"/>
            <a:ext cx="5083176" cy="96202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2400" dirty="0">
                <a:solidFill>
                  <a:srgbClr val="9F70FD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StudentManagementSystemGUI 类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778498" y="1125220"/>
            <a:ext cx="5083178" cy="59630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苹方-简" pitchFamily="34" charset="0"/>
                <a:ea typeface="苹方-简" pitchFamily="34" charset="-122"/>
                <a:cs typeface="苹方-简" pitchFamily="34" charset="-120"/>
              </a:rPr>
              <a:t>面向对象设计：将 GUI 元素和业务逻辑封装在一个类中，方便管理和维护。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9F4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9:50-d0shpjk75iks832je4m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56075" y="0"/>
            <a:ext cx="8291830" cy="82918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10800000" flipV="1">
            <a:off x="10019665" y="4232910"/>
            <a:ext cx="3399790" cy="3402330"/>
          </a:xfrm>
          <a:prstGeom prst="star8">
            <a:avLst>
              <a:gd name="adj" fmla="val 29861"/>
            </a:avLst>
          </a:prstGeom>
          <a:solidFill>
            <a:srgbClr val="AFF501"/>
          </a:solidFill>
          <a:ln/>
        </p:spPr>
      </p:sp>
      <p:sp>
        <p:nvSpPr>
          <p:cNvPr id="4" name="Text 1"/>
          <p:cNvSpPr/>
          <p:nvPr/>
        </p:nvSpPr>
        <p:spPr>
          <a:xfrm rot="10800000">
            <a:off x="10019665" y="4232910"/>
            <a:ext cx="3399790" cy="3402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439920" y="1804670"/>
            <a:ext cx="3399155" cy="825881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EA215"/>
          </a:solidFill>
          <a:ln w="25400">
            <a:solidFill>
              <a:srgbClr val="BDF613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439920" y="1804670"/>
            <a:ext cx="3399155" cy="82588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10800000">
            <a:off x="8328660" y="-2260600"/>
            <a:ext cx="3399155" cy="825881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EA215"/>
          </a:solidFill>
          <a:ln w="25400">
            <a:solidFill>
              <a:srgbClr val="BDF61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 rot="10800000">
            <a:off x="8328660" y="-2260600"/>
            <a:ext cx="3399155" cy="82588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774950" y="906145"/>
            <a:ext cx="5399405" cy="11074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7F27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代码结构解析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8627745" y="1341120"/>
            <a:ext cx="2792095" cy="11074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程序入口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559800" y="2348865"/>
            <a:ext cx="2936875" cy="248983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559800" y="2348865"/>
            <a:ext cx="2936875" cy="24898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main() 函数：程序的入口点，负责创建主窗口实例并启动 Tkinter 事件循环。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742180" y="3011170"/>
            <a:ext cx="2792095" cy="10902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主要方法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688205" y="4018915"/>
            <a:ext cx="2936875" cy="26955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4688205" y="4018915"/>
            <a:ext cx="2936875" cy="2695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主要方法包括：add_student_gui()、view_students_gui()、find_student_gui()、delete_student_gui()，分别处理不同功能的界面和逻辑。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730375" y="640080"/>
            <a:ext cx="632460" cy="701040"/>
          </a:xfrm>
          <a:prstGeom prst="star6">
            <a:avLst/>
          </a:prstGeom>
          <a:solidFill>
            <a:srgbClr val="0071EE"/>
          </a:solidFill>
          <a:ln/>
        </p:spPr>
      </p:sp>
      <p:sp>
        <p:nvSpPr>
          <p:cNvPr id="17" name="Text 14"/>
          <p:cNvSpPr/>
          <p:nvPr/>
        </p:nvSpPr>
        <p:spPr>
          <a:xfrm>
            <a:off x="1730375" y="640080"/>
            <a:ext cx="632460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8" name="Image 1" descr="https://test-kimi-img.moonshot.cn/pub/slides/slides_tmpl/image/25-05-30-10:49:50-d0shpjk75iks832je4m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2835" y="5716905"/>
            <a:ext cx="911225" cy="9385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383</Words>
  <Application>Microsoft Office PowerPoint</Application>
  <PresentationFormat>宽屏</PresentationFormat>
  <Paragraphs>91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苹方-简</vt:lpstr>
      <vt:lpstr>MiSans</vt:lpstr>
      <vt:lpstr>Calibri</vt:lpstr>
      <vt:lpstr>等线</vt:lpstr>
      <vt:lpstr>Arial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 C</cp:lastModifiedBy>
  <cp:revision>3</cp:revision>
  <dcterms:created xsi:type="dcterms:W3CDTF">2025-06-17T13:54:46Z</dcterms:created>
  <dcterms:modified xsi:type="dcterms:W3CDTF">2025-06-17T14:14:06Z</dcterms:modified>
</cp:coreProperties>
</file>